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0" r:id="rId3"/>
    <p:sldId id="260" r:id="rId4"/>
    <p:sldId id="261" r:id="rId5"/>
    <p:sldId id="258" r:id="rId6"/>
    <p:sldId id="259" r:id="rId7"/>
    <p:sldId id="271" r:id="rId8"/>
    <p:sldId id="272" r:id="rId9"/>
    <p:sldId id="273" r:id="rId10"/>
    <p:sldId id="274" r:id="rId11"/>
    <p:sldId id="275" r:id="rId12"/>
    <p:sldId id="263" r:id="rId13"/>
    <p:sldId id="264" r:id="rId14"/>
    <p:sldId id="265" r:id="rId15"/>
    <p:sldId id="266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custShowLst>
    <p:custShow name="Произвольный показ 1" id="0">
      <p:sldLst>
        <p:sld r:id="rId6"/>
        <p:sld r:id="rId7"/>
        <p:sld r:id="rId4"/>
        <p:sld r:id="rId5"/>
        <p:sld r:id="rId13"/>
        <p:sld r:id="rId14"/>
        <p:sld r:id="rId15"/>
        <p:sld r:id="rId1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945A3"/>
    <a:srgbClr val="33F006"/>
    <a:srgbClr val="F71A09"/>
    <a:srgbClr val="EEF40A"/>
    <a:srgbClr val="07E3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B714-8775-4DAE-A02C-CEF80FB2F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2A94-C4A6-443F-A24E-4F68D0968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C3B2-C796-449A-9884-0BE6E2140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A4BF-2F48-4DF2-97F7-7EDBF232C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17E7-AC04-45DC-B8DD-8E99D9468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3BCC-A508-4148-ADDC-8EA9A948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D66E-4E4B-488C-ACD4-FF5994BE8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DFEFF-A992-4684-B454-C040FDFD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E6AE-79CF-4520-AD12-F4CB8B972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4623-D021-492C-BBFF-5AFBBB98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D603-E1D0-4E7B-A1F9-2E5487E55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7D234-9618-4079-9D0B-6B3E60D2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DD774C4-9B33-4AA1-A581-1047D45CB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Переведите слова на русский язык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0" y="1600200"/>
            <a:ext cx="3571875" cy="490061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dress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sweater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blouse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hat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shorts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trousers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boots</a:t>
            </a:r>
          </a:p>
          <a:p>
            <a:pPr marL="514350" indent="-514350">
              <a:lnSpc>
                <a:spcPct val="90000"/>
              </a:lnSpc>
            </a:pPr>
            <a:endParaRPr lang="ru-RU" sz="2600" b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75" y="1428750"/>
            <a:ext cx="3643313" cy="54292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8. a T-shirt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uniform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10. shoes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11. a coat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12. a skirt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13. jeans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172200" cy="8382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WINTER IS WHITE</a:t>
            </a:r>
            <a:endParaRPr lang="ru-RU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11267" name="Picture 5" descr="DSC02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5400000">
            <a:off x="2208213" y="1219200"/>
            <a:ext cx="458788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Spring is green</a:t>
            </a:r>
            <a:r>
              <a:rPr lang="en-US"/>
              <a:t> </a:t>
            </a:r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-5400000">
            <a:off x="6170613" y="1754187"/>
            <a:ext cx="45878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Summer is bright</a:t>
            </a:r>
            <a:r>
              <a:rPr lang="en-US"/>
              <a:t> </a:t>
            </a:r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5400000">
            <a:off x="2361406" y="4495007"/>
            <a:ext cx="4587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Autumn is yellow</a:t>
            </a:r>
            <a:r>
              <a:rPr lang="en-US"/>
              <a:t> </a:t>
            </a:r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 rot="-5400000">
            <a:off x="6742906" y="4534694"/>
            <a:ext cx="4587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Winter is white </a:t>
            </a:r>
            <a:endParaRPr lang="ru-RU" b="1"/>
          </a:p>
        </p:txBody>
      </p:sp>
      <p:pic>
        <p:nvPicPr>
          <p:cNvPr id="9228" name="Picture 12" descr="IMG_9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87325"/>
            <a:ext cx="4064000" cy="270827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229" name="Picture 13" descr="DSC03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152400"/>
            <a:ext cx="3708400" cy="27813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9231" name="Picture 15" descr="zima 2006 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79800"/>
            <a:ext cx="4038600" cy="26908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32" name="Picture 16" descr="IMG_82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3505200"/>
            <a:ext cx="4064000" cy="2708275"/>
          </a:xfrm>
          <a:prstGeom prst="rect">
            <a:avLst/>
          </a:prstGeom>
          <a:noFill/>
          <a:ln w="76200" cmpd="tri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Arial Black" pitchFamily="34" charset="0"/>
              </a:rPr>
              <a:t>Winter months are…</a:t>
            </a:r>
            <a:r>
              <a:rPr lang="ru-RU" sz="4000" smtClean="0"/>
              <a:t> 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82750"/>
            <a:ext cx="8424862" cy="5175250"/>
          </a:xfrm>
          <a:noFill/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8313" y="1412875"/>
            <a:ext cx="4537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5400">
                <a:latin typeface="Monotype Corsiva" pitchFamily="66" charset="0"/>
              </a:rPr>
              <a:t> </a:t>
            </a:r>
            <a:r>
              <a:rPr lang="en-US" sz="6000">
                <a:latin typeface="Arial Black" pitchFamily="34" charset="0"/>
              </a:rPr>
              <a:t>December</a:t>
            </a:r>
            <a:r>
              <a:rPr lang="en-US" sz="6000" b="1"/>
              <a:t> 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411413" y="3433763"/>
            <a:ext cx="410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b="1">
                <a:latin typeface="Monotype Corsiva" pitchFamily="66" charset="0"/>
              </a:rPr>
              <a:t> </a:t>
            </a:r>
            <a:r>
              <a:rPr lang="ru-RU" sz="6000">
                <a:latin typeface="Arial Black" pitchFamily="34" charset="0"/>
              </a:rPr>
              <a:t>January 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211638" y="4770438"/>
            <a:ext cx="4392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February</a:t>
            </a:r>
            <a:r>
              <a:rPr lang="ru-RU" sz="6000" b="1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Spring  months are…</a:t>
            </a:r>
            <a:endParaRPr lang="ru-RU" sz="6000" smtClean="0">
              <a:latin typeface="Arial Black" pitchFamily="34" charset="0"/>
            </a:endParaRP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3238"/>
            <a:ext cx="7777163" cy="4981575"/>
          </a:xfrm>
          <a:noFill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84213" y="2205038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Arial Black" pitchFamily="34" charset="0"/>
              </a:rPr>
              <a:t>M</a:t>
            </a:r>
            <a:r>
              <a:rPr lang="en-US" sz="6000">
                <a:latin typeface="Arial Black" pitchFamily="34" charset="0"/>
              </a:rPr>
              <a:t>ARCH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48038" y="3530600"/>
            <a:ext cx="316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A</a:t>
            </a:r>
            <a:r>
              <a:rPr lang="en-US" sz="6000">
                <a:latin typeface="Arial Black" pitchFamily="34" charset="0"/>
              </a:rPr>
              <a:t>PRIL</a:t>
            </a:r>
            <a:r>
              <a:rPr lang="ru-RU" sz="6000">
                <a:latin typeface="Arial Black" pitchFamily="34" charset="0"/>
              </a:rPr>
              <a:t> 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795963" y="4751388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M</a:t>
            </a:r>
            <a:r>
              <a:rPr lang="en-US" sz="6000">
                <a:latin typeface="Arial Black" pitchFamily="34" charset="0"/>
              </a:rPr>
              <a:t>AY</a:t>
            </a:r>
            <a:endParaRPr lang="ru-RU" sz="6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Arial Black" pitchFamily="34" charset="0"/>
              </a:rPr>
              <a:t>Summer months are…</a:t>
            </a:r>
            <a:endParaRPr lang="ru-RU" sz="6000" b="1" smtClean="0">
              <a:latin typeface="Arial Black" pitchFamily="34" charset="0"/>
            </a:endParaRP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8497887" cy="4584700"/>
          </a:xfrm>
          <a:noFill/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331913" y="2070100"/>
            <a:ext cx="272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 June 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 rot="10846980" flipV="1">
            <a:off x="3132138" y="3357563"/>
            <a:ext cx="237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July</a:t>
            </a:r>
            <a:r>
              <a:rPr lang="en-US"/>
              <a:t> 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500563" y="4640263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 </a:t>
            </a:r>
            <a:r>
              <a:rPr lang="en-US" sz="6000">
                <a:latin typeface="Arial Black" pitchFamily="34" charset="0"/>
              </a:rPr>
              <a:t>August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Arial Black" pitchFamily="34" charset="0"/>
              </a:rPr>
              <a:t>Autumn months are…</a:t>
            </a:r>
            <a:endParaRPr lang="ru-RU" sz="6000" b="1" smtClean="0">
              <a:latin typeface="Arial Black" pitchFamily="34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468313" y="1700213"/>
            <a:ext cx="8353425" cy="4824412"/>
          </a:xfrm>
          <a:noFill/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95288" y="1317625"/>
            <a:ext cx="4897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 September</a:t>
            </a:r>
            <a:r>
              <a:rPr lang="en-US"/>
              <a:t>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835150" y="3644900"/>
            <a:ext cx="5113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 October</a:t>
            </a:r>
            <a:r>
              <a:rPr lang="en-US"/>
              <a:t> 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419475" y="4941888"/>
            <a:ext cx="740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November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6000" smtClean="0">
              <a:latin typeface="Arial Black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     When were you              born</a:t>
            </a:r>
            <a:r>
              <a:rPr lang="ru-RU" sz="5400" smtClean="0">
                <a:latin typeface="Arial Black" pitchFamily="34" charset="0"/>
              </a:rPr>
              <a:t>?</a:t>
            </a:r>
            <a:endParaRPr lang="en-US" sz="540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   I was born in … </a:t>
            </a:r>
            <a:endParaRPr lang="ru-RU" sz="5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18716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86250"/>
            <a:ext cx="3143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  </a:t>
            </a:r>
            <a:endParaRPr lang="ru-RU" sz="6000" smtClean="0"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</a:t>
            </a:r>
            <a:r>
              <a:rPr lang="en-US" smtClean="0"/>
              <a:t> </a:t>
            </a:r>
            <a:r>
              <a:rPr lang="en-US" sz="5400" smtClean="0">
                <a:latin typeface="Arial Black" pitchFamily="34" charset="0"/>
              </a:rPr>
              <a:t>What is the title of the lesson?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357688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    </a:t>
            </a:r>
            <a:endParaRPr lang="ru-RU" sz="6000" smtClean="0"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00238"/>
            <a:ext cx="8086725" cy="49577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5400" dirty="0" smtClean="0">
                <a:latin typeface="Arial Black" pitchFamily="34" charset="0"/>
              </a:rPr>
              <a:t>   </a:t>
            </a:r>
          </a:p>
          <a:p>
            <a:pPr marL="914400" indent="-914400" eaLnBrk="1" hangingPunct="1">
              <a:buFontTx/>
              <a:buNone/>
              <a:defRPr/>
            </a:pPr>
            <a:r>
              <a:rPr lang="en-US" sz="5400" dirty="0" smtClean="0">
                <a:latin typeface="Arial Black" pitchFamily="34" charset="0"/>
              </a:rPr>
              <a:t>What </a:t>
            </a:r>
            <a:r>
              <a:rPr lang="en-US" sz="5400" dirty="0" err="1" smtClean="0">
                <a:latin typeface="Arial Black" pitchFamily="34" charset="0"/>
              </a:rPr>
              <a:t>colour</a:t>
            </a:r>
            <a:r>
              <a:rPr lang="en-US" sz="5400" dirty="0" smtClean="0">
                <a:latin typeface="Arial Black" pitchFamily="34" charset="0"/>
              </a:rPr>
              <a:t> is    Spring ?</a:t>
            </a:r>
            <a:r>
              <a:rPr lang="en-US" dirty="0" smtClean="0"/>
              <a:t>                           </a:t>
            </a:r>
            <a:r>
              <a:rPr lang="en-US" dirty="0" smtClean="0">
                <a:latin typeface="Arial Black" pitchFamily="34" charset="0"/>
              </a:rPr>
              <a:t>(Summer, Winter,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en-US" dirty="0" smtClean="0">
              <a:latin typeface="Arial Black" pitchFamily="34" charset="0"/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dirty="0" smtClean="0">
                <a:latin typeface="Arial Black" pitchFamily="34" charset="0"/>
              </a:rPr>
              <a:t>              Autumn)</a:t>
            </a: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857625"/>
            <a:ext cx="285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28625"/>
            <a:ext cx="2500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   </a:t>
            </a:r>
            <a:endParaRPr lang="ru-RU" sz="6000" smtClean="0">
              <a:latin typeface="Arial Black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What are Spring months?</a:t>
            </a:r>
          </a:p>
          <a:p>
            <a:pPr eaLnBrk="1" hangingPunct="1">
              <a:buFontTx/>
              <a:buNone/>
            </a:pPr>
            <a:r>
              <a:rPr lang="en-US" sz="5400" smtClean="0"/>
              <a:t>Spring months are….</a:t>
            </a:r>
            <a:endParaRPr lang="ru-RU" sz="5400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357688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5"/>
          <p:cNvSpPr>
            <a:spLocks noChangeArrowheads="1" noChangeShapeType="1" noTextEdit="1"/>
          </p:cNvSpPr>
          <p:nvPr/>
        </p:nvSpPr>
        <p:spPr bwMode="auto">
          <a:xfrm>
            <a:off x="3132138" y="2852738"/>
            <a:ext cx="2562225" cy="29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075" name="Rectangle 40"/>
          <p:cNvSpPr>
            <a:spLocks noChangeArrowheads="1"/>
          </p:cNvSpPr>
          <p:nvPr/>
        </p:nvSpPr>
        <p:spPr bwMode="auto">
          <a:xfrm>
            <a:off x="0" y="0"/>
            <a:ext cx="9144000" cy="2708275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888038"/>
            <a:ext cx="8589962" cy="854075"/>
          </a:xfrm>
        </p:spPr>
        <p:txBody>
          <a:bodyPr/>
          <a:lstStyle/>
          <a:p>
            <a:r>
              <a:rPr lang="ru-RU" sz="2400" smtClean="0"/>
              <a:t>Год делится на четыре сезона – зима, весна, лето, осень</a:t>
            </a:r>
          </a:p>
        </p:txBody>
      </p:sp>
      <p:pic>
        <p:nvPicPr>
          <p:cNvPr id="3077" name="Picture 4" descr="Gc09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802798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2708275"/>
            <a:ext cx="2268538" cy="3168650"/>
            <a:chOff x="0" y="1706"/>
            <a:chExt cx="1429" cy="1996"/>
          </a:xfrm>
        </p:grpSpPr>
        <p:sp>
          <p:nvSpPr>
            <p:cNvPr id="3118" name="Rectangle 41"/>
            <p:cNvSpPr>
              <a:spLocks noChangeArrowheads="1"/>
            </p:cNvSpPr>
            <p:nvPr/>
          </p:nvSpPr>
          <p:spPr bwMode="auto">
            <a:xfrm>
              <a:off x="0" y="1706"/>
              <a:ext cx="1429" cy="199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19" name="Picture 6" descr="naca035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842"/>
              <a:ext cx="1029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0" name="Text Box 45"/>
            <p:cNvSpPr txBox="1">
              <a:spLocks noChangeArrowheads="1"/>
            </p:cNvSpPr>
            <p:nvPr/>
          </p:nvSpPr>
          <p:spPr bwMode="auto">
            <a:xfrm>
              <a:off x="158" y="3294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3333FF"/>
                  </a:solidFill>
                </a:rPr>
                <a:t>ЗИМА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339975" y="2708275"/>
            <a:ext cx="2232025" cy="3168650"/>
            <a:chOff x="1474" y="1706"/>
            <a:chExt cx="1406" cy="1996"/>
          </a:xfrm>
        </p:grpSpPr>
        <p:sp>
          <p:nvSpPr>
            <p:cNvPr id="3103" name="Rectangle 42"/>
            <p:cNvSpPr>
              <a:spLocks noChangeArrowheads="1"/>
            </p:cNvSpPr>
            <p:nvPr/>
          </p:nvSpPr>
          <p:spPr bwMode="auto">
            <a:xfrm>
              <a:off x="1474" y="1706"/>
              <a:ext cx="1406" cy="1996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7AEA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4" name="Group 20"/>
            <p:cNvGrpSpPr>
              <a:grpSpLocks/>
            </p:cNvGrpSpPr>
            <p:nvPr/>
          </p:nvGrpSpPr>
          <p:grpSpPr bwMode="auto">
            <a:xfrm>
              <a:off x="1746" y="1979"/>
              <a:ext cx="816" cy="922"/>
              <a:chOff x="295" y="1253"/>
              <a:chExt cx="1859" cy="2101"/>
            </a:xfrm>
          </p:grpSpPr>
          <p:sp>
            <p:nvSpPr>
              <p:cNvPr id="3106" name="Freeform 7"/>
              <p:cNvSpPr>
                <a:spLocks/>
              </p:cNvSpPr>
              <p:nvPr/>
            </p:nvSpPr>
            <p:spPr bwMode="auto">
              <a:xfrm>
                <a:off x="295" y="1253"/>
                <a:ext cx="1859" cy="2101"/>
              </a:xfrm>
              <a:custGeom>
                <a:avLst/>
                <a:gdLst>
                  <a:gd name="T0" fmla="*/ 211 w 1859"/>
                  <a:gd name="T1" fmla="*/ 242 h 2101"/>
                  <a:gd name="T2" fmla="*/ 75 w 1859"/>
                  <a:gd name="T3" fmla="*/ 514 h 2101"/>
                  <a:gd name="T4" fmla="*/ 75 w 1859"/>
                  <a:gd name="T5" fmla="*/ 968 h 2101"/>
                  <a:gd name="T6" fmla="*/ 528 w 1859"/>
                  <a:gd name="T7" fmla="*/ 1693 h 2101"/>
                  <a:gd name="T8" fmla="*/ 1572 w 1859"/>
                  <a:gd name="T9" fmla="*/ 2056 h 2101"/>
                  <a:gd name="T10" fmla="*/ 1844 w 1859"/>
                  <a:gd name="T11" fmla="*/ 1421 h 2101"/>
                  <a:gd name="T12" fmla="*/ 1662 w 1859"/>
                  <a:gd name="T13" fmla="*/ 695 h 2101"/>
                  <a:gd name="T14" fmla="*/ 1118 w 1859"/>
                  <a:gd name="T15" fmla="*/ 106 h 2101"/>
                  <a:gd name="T16" fmla="*/ 438 w 1859"/>
                  <a:gd name="T17" fmla="*/ 60 h 2101"/>
                  <a:gd name="T18" fmla="*/ 256 w 1859"/>
                  <a:gd name="T19" fmla="*/ 151 h 2101"/>
                  <a:gd name="T20" fmla="*/ 211 w 1859"/>
                  <a:gd name="T21" fmla="*/ 242 h 2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9"/>
                  <a:gd name="T34" fmla="*/ 0 h 2101"/>
                  <a:gd name="T35" fmla="*/ 1859 w 1859"/>
                  <a:gd name="T36" fmla="*/ 2101 h 2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9" h="2101">
                    <a:moveTo>
                      <a:pt x="211" y="242"/>
                    </a:moveTo>
                    <a:cubicBezTo>
                      <a:pt x="181" y="302"/>
                      <a:pt x="98" y="393"/>
                      <a:pt x="75" y="514"/>
                    </a:cubicBezTo>
                    <a:cubicBezTo>
                      <a:pt x="52" y="635"/>
                      <a:pt x="0" y="772"/>
                      <a:pt x="75" y="968"/>
                    </a:cubicBezTo>
                    <a:cubicBezTo>
                      <a:pt x="150" y="1164"/>
                      <a:pt x="279" y="1512"/>
                      <a:pt x="528" y="1693"/>
                    </a:cubicBezTo>
                    <a:cubicBezTo>
                      <a:pt x="777" y="1874"/>
                      <a:pt x="1353" y="2101"/>
                      <a:pt x="1572" y="2056"/>
                    </a:cubicBezTo>
                    <a:cubicBezTo>
                      <a:pt x="1791" y="2011"/>
                      <a:pt x="1829" y="1648"/>
                      <a:pt x="1844" y="1421"/>
                    </a:cubicBezTo>
                    <a:cubicBezTo>
                      <a:pt x="1859" y="1194"/>
                      <a:pt x="1783" y="914"/>
                      <a:pt x="1662" y="695"/>
                    </a:cubicBezTo>
                    <a:cubicBezTo>
                      <a:pt x="1541" y="476"/>
                      <a:pt x="1322" y="212"/>
                      <a:pt x="1118" y="106"/>
                    </a:cubicBezTo>
                    <a:cubicBezTo>
                      <a:pt x="914" y="0"/>
                      <a:pt x="582" y="53"/>
                      <a:pt x="438" y="60"/>
                    </a:cubicBezTo>
                    <a:cubicBezTo>
                      <a:pt x="294" y="67"/>
                      <a:pt x="294" y="121"/>
                      <a:pt x="256" y="151"/>
                    </a:cubicBezTo>
                    <a:cubicBezTo>
                      <a:pt x="218" y="181"/>
                      <a:pt x="241" y="182"/>
                      <a:pt x="211" y="2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99F2C"/>
                  </a:gs>
                  <a:gs pos="50000">
                    <a:srgbClr val="7AEA8A"/>
                  </a:gs>
                  <a:gs pos="100000">
                    <a:srgbClr val="199F2C"/>
                  </a:gs>
                </a:gsLst>
                <a:lin ang="0" scaled="1"/>
              </a:gradFill>
              <a:ln w="9525">
                <a:solidFill>
                  <a:srgbClr val="199F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Arc 8"/>
              <p:cNvSpPr>
                <a:spLocks/>
              </p:cNvSpPr>
              <p:nvPr/>
            </p:nvSpPr>
            <p:spPr bwMode="auto">
              <a:xfrm>
                <a:off x="585" y="1571"/>
                <a:ext cx="1252" cy="1588"/>
              </a:xfrm>
              <a:custGeom>
                <a:avLst/>
                <a:gdLst>
                  <a:gd name="T0" fmla="*/ 0 w 22080"/>
                  <a:gd name="T1" fmla="*/ 0 h 21600"/>
                  <a:gd name="T2" fmla="*/ 0 w 22080"/>
                  <a:gd name="T3" fmla="*/ 0 h 21600"/>
                  <a:gd name="T4" fmla="*/ 0 w 2208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21600"/>
                  <a:gd name="T11" fmla="*/ 22080 w 220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21600" fill="none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</a:path>
                  <a:path w="22080" h="21600" stroke="0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  <a:lnTo>
                      <a:pt x="48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Line 10"/>
              <p:cNvSpPr>
                <a:spLocks noChangeShapeType="1"/>
              </p:cNvSpPr>
              <p:nvPr/>
            </p:nvSpPr>
            <p:spPr bwMode="auto">
              <a:xfrm flipH="1">
                <a:off x="567" y="1616"/>
                <a:ext cx="317" cy="95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Line 11"/>
              <p:cNvSpPr>
                <a:spLocks noChangeShapeType="1"/>
              </p:cNvSpPr>
              <p:nvPr/>
            </p:nvSpPr>
            <p:spPr bwMode="auto">
              <a:xfrm flipH="1">
                <a:off x="839" y="1797"/>
                <a:ext cx="363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Line 12"/>
              <p:cNvSpPr>
                <a:spLocks noChangeShapeType="1"/>
              </p:cNvSpPr>
              <p:nvPr/>
            </p:nvSpPr>
            <p:spPr bwMode="auto">
              <a:xfrm flipH="1">
                <a:off x="1202" y="2069"/>
                <a:ext cx="271" cy="1089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Line 13"/>
              <p:cNvSpPr>
                <a:spLocks noChangeShapeType="1"/>
              </p:cNvSpPr>
              <p:nvPr/>
            </p:nvSpPr>
            <p:spPr bwMode="auto">
              <a:xfrm flipH="1">
                <a:off x="1565" y="2432"/>
                <a:ext cx="136" cy="86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Line 14"/>
              <p:cNvSpPr>
                <a:spLocks noChangeShapeType="1"/>
              </p:cNvSpPr>
              <p:nvPr/>
            </p:nvSpPr>
            <p:spPr bwMode="auto">
              <a:xfrm>
                <a:off x="1791" y="2795"/>
                <a:ext cx="272" cy="227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Line 15"/>
              <p:cNvSpPr>
                <a:spLocks noChangeShapeType="1"/>
              </p:cNvSpPr>
              <p:nvPr/>
            </p:nvSpPr>
            <p:spPr bwMode="auto">
              <a:xfrm>
                <a:off x="1610" y="2251"/>
                <a:ext cx="499" cy="27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Line 16"/>
              <p:cNvSpPr>
                <a:spLocks noChangeShapeType="1"/>
              </p:cNvSpPr>
              <p:nvPr/>
            </p:nvSpPr>
            <p:spPr bwMode="auto">
              <a:xfrm>
                <a:off x="1338" y="1888"/>
                <a:ext cx="680" cy="227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Line 17"/>
              <p:cNvSpPr>
                <a:spLocks noChangeShapeType="1"/>
              </p:cNvSpPr>
              <p:nvPr/>
            </p:nvSpPr>
            <p:spPr bwMode="auto">
              <a:xfrm>
                <a:off x="975" y="1661"/>
                <a:ext cx="816" cy="4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Line 18"/>
              <p:cNvSpPr>
                <a:spLocks noChangeShapeType="1"/>
              </p:cNvSpPr>
              <p:nvPr/>
            </p:nvSpPr>
            <p:spPr bwMode="auto">
              <a:xfrm flipV="1">
                <a:off x="521" y="1389"/>
                <a:ext cx="952" cy="13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Line 19"/>
              <p:cNvSpPr>
                <a:spLocks noChangeShapeType="1"/>
              </p:cNvSpPr>
              <p:nvPr/>
            </p:nvSpPr>
            <p:spPr bwMode="auto">
              <a:xfrm flipH="1">
                <a:off x="385" y="1570"/>
                <a:ext cx="181" cy="63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05" name="Text Box 46"/>
            <p:cNvSpPr txBox="1">
              <a:spLocks noChangeArrowheads="1"/>
            </p:cNvSpPr>
            <p:nvPr/>
          </p:nvSpPr>
          <p:spPr bwMode="auto">
            <a:xfrm>
              <a:off x="1655" y="3294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199F2C"/>
                  </a:solidFill>
                </a:rPr>
                <a:t>ВЕСНА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643438" y="2708275"/>
            <a:ext cx="2230437" cy="3168650"/>
            <a:chOff x="2925" y="1706"/>
            <a:chExt cx="1405" cy="1996"/>
          </a:xfrm>
        </p:grpSpPr>
        <p:sp>
          <p:nvSpPr>
            <p:cNvPr id="3098" name="Rectangle 43"/>
            <p:cNvSpPr>
              <a:spLocks noChangeArrowheads="1"/>
            </p:cNvSpPr>
            <p:nvPr/>
          </p:nvSpPr>
          <p:spPr bwMode="auto">
            <a:xfrm>
              <a:off x="2925" y="1706"/>
              <a:ext cx="1405" cy="1996"/>
            </a:xfrm>
            <a:prstGeom prst="rect">
              <a:avLst/>
            </a:prstGeom>
            <a:solidFill>
              <a:srgbClr val="FBDDE8"/>
            </a:solidFill>
            <a:ln w="5715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9" name="Group 39"/>
            <p:cNvGrpSpPr>
              <a:grpSpLocks/>
            </p:cNvGrpSpPr>
            <p:nvPr/>
          </p:nvGrpSpPr>
          <p:grpSpPr bwMode="auto">
            <a:xfrm>
              <a:off x="3092" y="1979"/>
              <a:ext cx="1058" cy="983"/>
              <a:chOff x="2971" y="1979"/>
              <a:chExt cx="1058" cy="983"/>
            </a:xfrm>
          </p:grpSpPr>
          <p:sp>
            <p:nvSpPr>
              <p:cNvPr id="3101" name="Freeform 37"/>
              <p:cNvSpPr>
                <a:spLocks/>
              </p:cNvSpPr>
              <p:nvPr/>
            </p:nvSpPr>
            <p:spPr bwMode="auto">
              <a:xfrm>
                <a:off x="2971" y="1979"/>
                <a:ext cx="1058" cy="983"/>
              </a:xfrm>
              <a:custGeom>
                <a:avLst/>
                <a:gdLst>
                  <a:gd name="T0" fmla="*/ 229 w 1353"/>
                  <a:gd name="T1" fmla="*/ 179 h 1293"/>
                  <a:gd name="T2" fmla="*/ 195 w 1353"/>
                  <a:gd name="T3" fmla="*/ 27 h 1293"/>
                  <a:gd name="T4" fmla="*/ 77 w 1353"/>
                  <a:gd name="T5" fmla="*/ 73 h 1293"/>
                  <a:gd name="T6" fmla="*/ 195 w 1353"/>
                  <a:gd name="T7" fmla="*/ 194 h 1293"/>
                  <a:gd name="T8" fmla="*/ 25 w 1353"/>
                  <a:gd name="T9" fmla="*/ 179 h 1293"/>
                  <a:gd name="T10" fmla="*/ 42 w 1353"/>
                  <a:gd name="T11" fmla="*/ 300 h 1293"/>
                  <a:gd name="T12" fmla="*/ 212 w 1353"/>
                  <a:gd name="T13" fmla="*/ 224 h 1293"/>
                  <a:gd name="T14" fmla="*/ 127 w 1353"/>
                  <a:gd name="T15" fmla="*/ 376 h 1293"/>
                  <a:gd name="T16" fmla="*/ 279 w 1353"/>
                  <a:gd name="T17" fmla="*/ 406 h 1293"/>
                  <a:gd name="T18" fmla="*/ 263 w 1353"/>
                  <a:gd name="T19" fmla="*/ 224 h 1293"/>
                  <a:gd name="T20" fmla="*/ 382 w 1353"/>
                  <a:gd name="T21" fmla="*/ 376 h 1293"/>
                  <a:gd name="T22" fmla="*/ 484 w 1353"/>
                  <a:gd name="T23" fmla="*/ 271 h 1293"/>
                  <a:gd name="T24" fmla="*/ 297 w 1353"/>
                  <a:gd name="T25" fmla="*/ 210 h 1293"/>
                  <a:gd name="T26" fmla="*/ 484 w 1353"/>
                  <a:gd name="T27" fmla="*/ 179 h 1293"/>
                  <a:gd name="T28" fmla="*/ 433 w 1353"/>
                  <a:gd name="T29" fmla="*/ 58 h 1293"/>
                  <a:gd name="T30" fmla="*/ 279 w 1353"/>
                  <a:gd name="T31" fmla="*/ 194 h 1293"/>
                  <a:gd name="T32" fmla="*/ 382 w 1353"/>
                  <a:gd name="T33" fmla="*/ 27 h 1293"/>
                  <a:gd name="T34" fmla="*/ 246 w 1353"/>
                  <a:gd name="T35" fmla="*/ 27 h 1293"/>
                  <a:gd name="T36" fmla="*/ 246 w 1353"/>
                  <a:gd name="T37" fmla="*/ 194 h 1293"/>
                  <a:gd name="T38" fmla="*/ 229 w 1353"/>
                  <a:gd name="T39" fmla="*/ 179 h 12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53"/>
                  <a:gd name="T61" fmla="*/ 0 h 1293"/>
                  <a:gd name="T62" fmla="*/ 1353 w 1353"/>
                  <a:gd name="T63" fmla="*/ 1293 h 12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53" h="1293">
                    <a:moveTo>
                      <a:pt x="612" y="536"/>
                    </a:moveTo>
                    <a:cubicBezTo>
                      <a:pt x="589" y="453"/>
                      <a:pt x="590" y="136"/>
                      <a:pt x="522" y="83"/>
                    </a:cubicBezTo>
                    <a:cubicBezTo>
                      <a:pt x="454" y="30"/>
                      <a:pt x="204" y="136"/>
                      <a:pt x="204" y="219"/>
                    </a:cubicBezTo>
                    <a:cubicBezTo>
                      <a:pt x="204" y="302"/>
                      <a:pt x="545" y="529"/>
                      <a:pt x="522" y="582"/>
                    </a:cubicBezTo>
                    <a:cubicBezTo>
                      <a:pt x="499" y="635"/>
                      <a:pt x="136" y="483"/>
                      <a:pt x="68" y="536"/>
                    </a:cubicBezTo>
                    <a:cubicBezTo>
                      <a:pt x="0" y="589"/>
                      <a:pt x="30" y="876"/>
                      <a:pt x="113" y="899"/>
                    </a:cubicBezTo>
                    <a:cubicBezTo>
                      <a:pt x="196" y="922"/>
                      <a:pt x="529" y="634"/>
                      <a:pt x="567" y="672"/>
                    </a:cubicBezTo>
                    <a:cubicBezTo>
                      <a:pt x="605" y="710"/>
                      <a:pt x="310" y="1035"/>
                      <a:pt x="340" y="1126"/>
                    </a:cubicBezTo>
                    <a:cubicBezTo>
                      <a:pt x="370" y="1217"/>
                      <a:pt x="688" y="1293"/>
                      <a:pt x="748" y="1217"/>
                    </a:cubicBezTo>
                    <a:cubicBezTo>
                      <a:pt x="808" y="1141"/>
                      <a:pt x="658" y="687"/>
                      <a:pt x="703" y="672"/>
                    </a:cubicBezTo>
                    <a:cubicBezTo>
                      <a:pt x="748" y="657"/>
                      <a:pt x="922" y="1103"/>
                      <a:pt x="1020" y="1126"/>
                    </a:cubicBezTo>
                    <a:cubicBezTo>
                      <a:pt x="1118" y="1149"/>
                      <a:pt x="1331" y="892"/>
                      <a:pt x="1293" y="809"/>
                    </a:cubicBezTo>
                    <a:cubicBezTo>
                      <a:pt x="1255" y="726"/>
                      <a:pt x="794" y="672"/>
                      <a:pt x="794" y="627"/>
                    </a:cubicBezTo>
                    <a:cubicBezTo>
                      <a:pt x="794" y="582"/>
                      <a:pt x="1233" y="612"/>
                      <a:pt x="1293" y="536"/>
                    </a:cubicBezTo>
                    <a:cubicBezTo>
                      <a:pt x="1353" y="460"/>
                      <a:pt x="1248" y="165"/>
                      <a:pt x="1157" y="173"/>
                    </a:cubicBezTo>
                    <a:cubicBezTo>
                      <a:pt x="1066" y="181"/>
                      <a:pt x="771" y="597"/>
                      <a:pt x="748" y="582"/>
                    </a:cubicBezTo>
                    <a:cubicBezTo>
                      <a:pt x="725" y="567"/>
                      <a:pt x="1035" y="166"/>
                      <a:pt x="1020" y="83"/>
                    </a:cubicBezTo>
                    <a:cubicBezTo>
                      <a:pt x="1005" y="0"/>
                      <a:pt x="718" y="0"/>
                      <a:pt x="658" y="83"/>
                    </a:cubicBezTo>
                    <a:cubicBezTo>
                      <a:pt x="598" y="166"/>
                      <a:pt x="666" y="507"/>
                      <a:pt x="658" y="582"/>
                    </a:cubicBezTo>
                    <a:cubicBezTo>
                      <a:pt x="650" y="657"/>
                      <a:pt x="635" y="619"/>
                      <a:pt x="612" y="5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EEF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Oval 3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317" cy="31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00" name="Text Box 47"/>
            <p:cNvSpPr txBox="1">
              <a:spLocks noChangeArrowheads="1"/>
            </p:cNvSpPr>
            <p:nvPr/>
          </p:nvSpPr>
          <p:spPr bwMode="auto">
            <a:xfrm>
              <a:off x="3061" y="3285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FF3399"/>
                  </a:solidFill>
                </a:rPr>
                <a:t>ЛЕТО</a:t>
              </a: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6948488" y="2708275"/>
            <a:ext cx="2232025" cy="3168650"/>
            <a:chOff x="4377" y="1706"/>
            <a:chExt cx="1406" cy="1996"/>
          </a:xfrm>
        </p:grpSpPr>
        <p:sp>
          <p:nvSpPr>
            <p:cNvPr id="3083" name="Rectangle 44"/>
            <p:cNvSpPr>
              <a:spLocks noChangeArrowheads="1"/>
            </p:cNvSpPr>
            <p:nvPr/>
          </p:nvSpPr>
          <p:spPr bwMode="auto">
            <a:xfrm>
              <a:off x="4377" y="1706"/>
              <a:ext cx="1406" cy="199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84" name="Group 48"/>
            <p:cNvGrpSpPr>
              <a:grpSpLocks/>
            </p:cNvGrpSpPr>
            <p:nvPr/>
          </p:nvGrpSpPr>
          <p:grpSpPr bwMode="auto">
            <a:xfrm>
              <a:off x="4649" y="2024"/>
              <a:ext cx="816" cy="922"/>
              <a:chOff x="4649" y="2024"/>
              <a:chExt cx="816" cy="922"/>
            </a:xfrm>
          </p:grpSpPr>
          <p:sp>
            <p:nvSpPr>
              <p:cNvPr id="3086" name="Freeform 22"/>
              <p:cNvSpPr>
                <a:spLocks/>
              </p:cNvSpPr>
              <p:nvPr/>
            </p:nvSpPr>
            <p:spPr bwMode="auto">
              <a:xfrm>
                <a:off x="4649" y="2024"/>
                <a:ext cx="816" cy="922"/>
              </a:xfrm>
              <a:custGeom>
                <a:avLst/>
                <a:gdLst>
                  <a:gd name="T0" fmla="*/ 8 w 1859"/>
                  <a:gd name="T1" fmla="*/ 9 h 2101"/>
                  <a:gd name="T2" fmla="*/ 3 w 1859"/>
                  <a:gd name="T3" fmla="*/ 19 h 2101"/>
                  <a:gd name="T4" fmla="*/ 3 w 1859"/>
                  <a:gd name="T5" fmla="*/ 36 h 2101"/>
                  <a:gd name="T6" fmla="*/ 20 w 1859"/>
                  <a:gd name="T7" fmla="*/ 63 h 2101"/>
                  <a:gd name="T8" fmla="*/ 58 w 1859"/>
                  <a:gd name="T9" fmla="*/ 76 h 2101"/>
                  <a:gd name="T10" fmla="*/ 68 w 1859"/>
                  <a:gd name="T11" fmla="*/ 53 h 2101"/>
                  <a:gd name="T12" fmla="*/ 61 w 1859"/>
                  <a:gd name="T13" fmla="*/ 26 h 2101"/>
                  <a:gd name="T14" fmla="*/ 42 w 1859"/>
                  <a:gd name="T15" fmla="*/ 4 h 2101"/>
                  <a:gd name="T16" fmla="*/ 16 w 1859"/>
                  <a:gd name="T17" fmla="*/ 2 h 2101"/>
                  <a:gd name="T18" fmla="*/ 10 w 1859"/>
                  <a:gd name="T19" fmla="*/ 6 h 2101"/>
                  <a:gd name="T20" fmla="*/ 8 w 1859"/>
                  <a:gd name="T21" fmla="*/ 9 h 2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9"/>
                  <a:gd name="T34" fmla="*/ 0 h 2101"/>
                  <a:gd name="T35" fmla="*/ 1859 w 1859"/>
                  <a:gd name="T36" fmla="*/ 2101 h 2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9" h="2101">
                    <a:moveTo>
                      <a:pt x="211" y="242"/>
                    </a:moveTo>
                    <a:cubicBezTo>
                      <a:pt x="181" y="302"/>
                      <a:pt x="98" y="393"/>
                      <a:pt x="75" y="514"/>
                    </a:cubicBezTo>
                    <a:cubicBezTo>
                      <a:pt x="52" y="635"/>
                      <a:pt x="0" y="772"/>
                      <a:pt x="75" y="968"/>
                    </a:cubicBezTo>
                    <a:cubicBezTo>
                      <a:pt x="150" y="1164"/>
                      <a:pt x="279" y="1512"/>
                      <a:pt x="528" y="1693"/>
                    </a:cubicBezTo>
                    <a:cubicBezTo>
                      <a:pt x="777" y="1874"/>
                      <a:pt x="1353" y="2101"/>
                      <a:pt x="1572" y="2056"/>
                    </a:cubicBezTo>
                    <a:cubicBezTo>
                      <a:pt x="1791" y="2011"/>
                      <a:pt x="1829" y="1648"/>
                      <a:pt x="1844" y="1421"/>
                    </a:cubicBezTo>
                    <a:cubicBezTo>
                      <a:pt x="1859" y="1194"/>
                      <a:pt x="1783" y="914"/>
                      <a:pt x="1662" y="695"/>
                    </a:cubicBezTo>
                    <a:cubicBezTo>
                      <a:pt x="1541" y="476"/>
                      <a:pt x="1322" y="212"/>
                      <a:pt x="1118" y="106"/>
                    </a:cubicBezTo>
                    <a:cubicBezTo>
                      <a:pt x="914" y="0"/>
                      <a:pt x="582" y="53"/>
                      <a:pt x="438" y="60"/>
                    </a:cubicBezTo>
                    <a:cubicBezTo>
                      <a:pt x="294" y="67"/>
                      <a:pt x="294" y="121"/>
                      <a:pt x="256" y="151"/>
                    </a:cubicBezTo>
                    <a:cubicBezTo>
                      <a:pt x="218" y="181"/>
                      <a:pt x="241" y="182"/>
                      <a:pt x="211" y="2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50000">
                    <a:srgbClr val="FFFFCC"/>
                  </a:gs>
                  <a:gs pos="100000">
                    <a:srgbClr val="FFCC66"/>
                  </a:gs>
                </a:gsLst>
                <a:lin ang="0" scaled="1"/>
              </a:gradFill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Arc 23"/>
              <p:cNvSpPr>
                <a:spLocks/>
              </p:cNvSpPr>
              <p:nvPr/>
            </p:nvSpPr>
            <p:spPr bwMode="auto">
              <a:xfrm>
                <a:off x="4776" y="2164"/>
                <a:ext cx="550" cy="696"/>
              </a:xfrm>
              <a:custGeom>
                <a:avLst/>
                <a:gdLst>
                  <a:gd name="T0" fmla="*/ 0 w 22080"/>
                  <a:gd name="T1" fmla="*/ 0 h 21600"/>
                  <a:gd name="T2" fmla="*/ 0 w 22080"/>
                  <a:gd name="T3" fmla="*/ 0 h 21600"/>
                  <a:gd name="T4" fmla="*/ 0 w 2208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21600"/>
                  <a:gd name="T11" fmla="*/ 22080 w 220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21600" fill="none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</a:path>
                  <a:path w="22080" h="21600" stroke="0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  <a:lnTo>
                      <a:pt x="48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Line 24"/>
              <p:cNvSpPr>
                <a:spLocks noChangeShapeType="1"/>
              </p:cNvSpPr>
              <p:nvPr/>
            </p:nvSpPr>
            <p:spPr bwMode="auto">
              <a:xfrm flipH="1">
                <a:off x="4768" y="2183"/>
                <a:ext cx="140" cy="418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Line 25"/>
              <p:cNvSpPr>
                <a:spLocks noChangeShapeType="1"/>
              </p:cNvSpPr>
              <p:nvPr/>
            </p:nvSpPr>
            <p:spPr bwMode="auto">
              <a:xfrm flipH="1">
                <a:off x="4888" y="2263"/>
                <a:ext cx="159" cy="497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Line 26"/>
              <p:cNvSpPr>
                <a:spLocks noChangeShapeType="1"/>
              </p:cNvSpPr>
              <p:nvPr/>
            </p:nvSpPr>
            <p:spPr bwMode="auto">
              <a:xfrm flipH="1">
                <a:off x="5047" y="2382"/>
                <a:ext cx="119" cy="478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Line 27"/>
              <p:cNvSpPr>
                <a:spLocks noChangeShapeType="1"/>
              </p:cNvSpPr>
              <p:nvPr/>
            </p:nvSpPr>
            <p:spPr bwMode="auto">
              <a:xfrm flipH="1">
                <a:off x="5206" y="2541"/>
                <a:ext cx="60" cy="37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Line 28"/>
              <p:cNvSpPr>
                <a:spLocks noChangeShapeType="1"/>
              </p:cNvSpPr>
              <p:nvPr/>
            </p:nvSpPr>
            <p:spPr bwMode="auto">
              <a:xfrm>
                <a:off x="5306" y="2701"/>
                <a:ext cx="119" cy="9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Line 29"/>
              <p:cNvSpPr>
                <a:spLocks noChangeShapeType="1"/>
              </p:cNvSpPr>
              <p:nvPr/>
            </p:nvSpPr>
            <p:spPr bwMode="auto">
              <a:xfrm>
                <a:off x="5226" y="2462"/>
                <a:ext cx="219" cy="11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Line 30"/>
              <p:cNvSpPr>
                <a:spLocks noChangeShapeType="1"/>
              </p:cNvSpPr>
              <p:nvPr/>
            </p:nvSpPr>
            <p:spPr bwMode="auto">
              <a:xfrm>
                <a:off x="5107" y="2303"/>
                <a:ext cx="298" cy="9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Line 31"/>
              <p:cNvSpPr>
                <a:spLocks noChangeShapeType="1"/>
              </p:cNvSpPr>
              <p:nvPr/>
            </p:nvSpPr>
            <p:spPr bwMode="auto">
              <a:xfrm>
                <a:off x="4947" y="2203"/>
                <a:ext cx="359" cy="20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Line 32"/>
              <p:cNvSpPr>
                <a:spLocks noChangeShapeType="1"/>
              </p:cNvSpPr>
              <p:nvPr/>
            </p:nvSpPr>
            <p:spPr bwMode="auto">
              <a:xfrm flipV="1">
                <a:off x="4748" y="2084"/>
                <a:ext cx="418" cy="59"/>
              </a:xfrm>
              <a:prstGeom prst="line">
                <a:avLst/>
              </a:prstGeom>
              <a:noFill/>
              <a:ln w="9525">
                <a:solidFill>
                  <a:srgbClr val="928D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Line 33"/>
              <p:cNvSpPr>
                <a:spLocks noChangeShapeType="1"/>
              </p:cNvSpPr>
              <p:nvPr/>
            </p:nvSpPr>
            <p:spPr bwMode="auto">
              <a:xfrm flipH="1">
                <a:off x="4689" y="2163"/>
                <a:ext cx="79" cy="27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5" name="Text Box 49"/>
            <p:cNvSpPr txBox="1">
              <a:spLocks noChangeArrowheads="1"/>
            </p:cNvSpPr>
            <p:nvPr/>
          </p:nvSpPr>
          <p:spPr bwMode="auto">
            <a:xfrm>
              <a:off x="4558" y="3294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CC6600"/>
                  </a:solidFill>
                </a:rPr>
                <a:t>ОСЕНЬ</a:t>
              </a:r>
            </a:p>
          </p:txBody>
        </p:sp>
      </p:grpSp>
      <p:pic>
        <p:nvPicPr>
          <p:cNvPr id="2462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6525" y="-458788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3" fill="hold"/>
                                        <p:tgtEl>
                                          <p:spTgt spid="24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WINTER</a:t>
            </a:r>
            <a:r>
              <a:rPr lang="ru-RU" smtClean="0">
                <a:latin typeface="Arial Black" pitchFamily="34" charset="0"/>
              </a:rPr>
              <a:t>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SPRING </a:t>
            </a:r>
            <a:endParaRPr lang="ru-RU" smtClean="0"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SUMMER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AUTUMN</a:t>
            </a:r>
            <a:r>
              <a:rPr lang="ru-RU" smtClean="0"/>
              <a:t>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F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SPRING IS GREEN</a:t>
            </a:r>
            <a:endParaRPr lang="ru-RU" sz="40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8195" name="Picture 4" descr="IMG_9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8" y="3505200"/>
            <a:ext cx="29638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IMG_9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810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IMG_9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3810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IMG_9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9600" y="4073525"/>
            <a:ext cx="406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4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42672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SUMMER IS BRIGHT</a:t>
            </a:r>
            <a:endParaRPr lang="ru-RU" sz="400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219" name="Picture 6" descr="DSC03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200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more2007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52578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143000"/>
          </a:xfrm>
        </p:spPr>
        <p:txBody>
          <a:bodyPr/>
          <a:lstStyle/>
          <a:p>
            <a:r>
              <a:rPr lang="en-US" smtClean="0">
                <a:solidFill>
                  <a:srgbClr val="CC3300"/>
                </a:solidFill>
                <a:latin typeface="Arial Black" pitchFamily="34" charset="0"/>
              </a:rPr>
              <a:t>AUTUMN IS YELLOW</a:t>
            </a:r>
            <a:endParaRPr lang="ru-RU" smtClean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10243" name="Picture 6" descr="more2007 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527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DSC02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41148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173</Words>
  <Application>Microsoft Office PowerPoint</Application>
  <PresentationFormat>Экран (4:3)</PresentationFormat>
  <Paragraphs>63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Оформление по умолчанию</vt:lpstr>
      <vt:lpstr>Переведите слова на русский язык</vt:lpstr>
      <vt:lpstr>Год делится на четыре сезона – зима, весна, лето, осень</vt:lpstr>
      <vt:lpstr>WINTER </vt:lpstr>
      <vt:lpstr>SPRING </vt:lpstr>
      <vt:lpstr>SUMMER </vt:lpstr>
      <vt:lpstr>AUTUMN </vt:lpstr>
      <vt:lpstr>SPRING IS GREEN</vt:lpstr>
      <vt:lpstr>SUMMER IS BRIGHT</vt:lpstr>
      <vt:lpstr>AUTUMN IS YELLOW</vt:lpstr>
      <vt:lpstr>WINTER IS WHITE</vt:lpstr>
      <vt:lpstr>Слайд 11</vt:lpstr>
      <vt:lpstr>Winter months are… </vt:lpstr>
      <vt:lpstr>Spring  months are…</vt:lpstr>
      <vt:lpstr>Summer months are…</vt:lpstr>
      <vt:lpstr>Autumn months are…</vt:lpstr>
      <vt:lpstr>Слайд 16</vt:lpstr>
      <vt:lpstr>  </vt:lpstr>
      <vt:lpstr>    </vt:lpstr>
      <vt:lpstr>   </vt:lpstr>
      <vt:lpstr>Произвольный показ 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MONTHS</dc:title>
  <dc:creator>Loner-XP</dc:creator>
  <cp:lastModifiedBy>Администратор</cp:lastModifiedBy>
  <cp:revision>26</cp:revision>
  <dcterms:created xsi:type="dcterms:W3CDTF">2009-03-09T12:58:06Z</dcterms:created>
  <dcterms:modified xsi:type="dcterms:W3CDTF">2014-12-01T19:23:55Z</dcterms:modified>
</cp:coreProperties>
</file>